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  <p:embeddedFont>
      <p:font typeface="DM Sans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56" d="100"/>
          <a:sy n="56" d="100"/>
        </p:scale>
        <p:origin x="7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57211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401264" y="2681594"/>
            <a:ext cx="5482998" cy="427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Analysis of content categories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CA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9B450CC-B017-7EA4-D3A0-C8497F49D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444" y="1313706"/>
            <a:ext cx="9909861" cy="76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54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A9AE3AF-684C-2F68-6F39-1AE9FBE358E9}"/>
              </a:ext>
            </a:extLst>
          </p:cNvPr>
          <p:cNvSpPr txBox="1"/>
          <p:nvPr/>
        </p:nvSpPr>
        <p:spPr>
          <a:xfrm>
            <a:off x="11125200" y="7552607"/>
            <a:ext cx="2840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/>
              <a:t>August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4474DF-486C-53BB-DF82-707C9F9C53BC}"/>
              </a:ext>
            </a:extLst>
          </p:cNvPr>
          <p:cNvSpPr txBox="1"/>
          <p:nvPr/>
        </p:nvSpPr>
        <p:spPr>
          <a:xfrm>
            <a:off x="11125199" y="4742339"/>
            <a:ext cx="284006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/>
              <a:t>1200 posts</a:t>
            </a:r>
          </a:p>
          <a:p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C47043-FA39-6BEB-40F4-8C1D1B59F1BF}"/>
              </a:ext>
            </a:extLst>
          </p:cNvPr>
          <p:cNvSpPr txBox="1"/>
          <p:nvPr/>
        </p:nvSpPr>
        <p:spPr>
          <a:xfrm>
            <a:off x="10900988" y="1161805"/>
            <a:ext cx="92216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Science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Travel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Healthy eating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Animals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Cooking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89908" y="2502186"/>
            <a:ext cx="8673443" cy="5729323"/>
            <a:chOff x="0" y="0"/>
            <a:chExt cx="11564591" cy="435819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13500"/>
              <a:ext cx="11564591" cy="2944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2823991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CA" sz="3600" dirty="0"/>
              <a:t>                              </a:t>
            </a:r>
          </a:p>
          <a:p>
            <a:r>
              <a:rPr lang="en-CA" sz="3600" dirty="0"/>
              <a:t>			Social Buzz has grown rapidly. Accenture is running</a:t>
            </a:r>
          </a:p>
          <a:p>
            <a:r>
              <a:rPr lang="en-CA" sz="3600" dirty="0"/>
              <a:t>			         a 3 month initial project to meet their need.</a:t>
            </a:r>
          </a:p>
          <a:p>
            <a:r>
              <a:rPr lang="en-US" sz="3600" dirty="0"/>
              <a:t>			</a:t>
            </a:r>
          </a:p>
          <a:p>
            <a:r>
              <a:rPr lang="en-US" sz="3600" dirty="0"/>
              <a:t>				</a:t>
            </a:r>
            <a:r>
              <a:rPr lang="en-US" sz="4000" dirty="0"/>
              <a:t>- An audit of their big data practice</a:t>
            </a:r>
          </a:p>
          <a:p>
            <a:r>
              <a:rPr lang="en-US" sz="4000" dirty="0"/>
              <a:t>				- Recommendations for a successful IPO</a:t>
            </a:r>
          </a:p>
          <a:p>
            <a:r>
              <a:rPr lang="en-US" sz="4000" dirty="0"/>
              <a:t>				- An analysis of their content categories</a:t>
            </a:r>
          </a:p>
          <a:p>
            <a:r>
              <a:rPr lang="en-US" sz="4000" dirty="0"/>
              <a:t>				that highlights the top 5 categories</a:t>
            </a:r>
          </a:p>
          <a:p>
            <a:r>
              <a:rPr lang="en-US" sz="4000" dirty="0"/>
              <a:t>				</a:t>
            </a:r>
            <a:r>
              <a:rPr lang="en-CA" sz="4000" dirty="0"/>
              <a:t>with the largest aggregate popularity</a:t>
            </a:r>
            <a:r>
              <a:rPr lang="en-US" sz="4000" dirty="0"/>
              <a:t> </a:t>
            </a:r>
          </a:p>
          <a:p>
            <a:endParaRPr lang="en-US" sz="40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05001" y="1932974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r>
              <a:rPr lang="en-AU" sz="4400" dirty="0"/>
              <a:t>			</a:t>
            </a:r>
          </a:p>
          <a:p>
            <a:r>
              <a:rPr lang="en-AU" sz="4400" dirty="0"/>
              <a:t>                  </a:t>
            </a:r>
            <a:r>
              <a:rPr lang="en-AU" sz="4400" dirty="0">
                <a:solidFill>
                  <a:schemeClr val="bg1"/>
                </a:solidFill>
              </a:rPr>
              <a:t>Over 100,000 posts per day</a:t>
            </a:r>
          </a:p>
          <a:p>
            <a:r>
              <a:rPr lang="en-AU" sz="4400" dirty="0"/>
              <a:t>		    </a:t>
            </a:r>
          </a:p>
          <a:p>
            <a:r>
              <a:rPr lang="en-AU" sz="4400" dirty="0"/>
              <a:t>		    </a:t>
            </a:r>
            <a:r>
              <a:rPr lang="en-AU" sz="4400" dirty="0">
                <a:solidFill>
                  <a:schemeClr val="bg1"/>
                </a:solidFill>
              </a:rPr>
              <a:t>Analysis:</a:t>
            </a:r>
          </a:p>
          <a:p>
            <a:r>
              <a:rPr lang="en-AU" sz="4400" dirty="0"/>
              <a:t>		    </a:t>
            </a:r>
            <a:r>
              <a:rPr lang="en-AU" sz="5400" dirty="0">
                <a:solidFill>
                  <a:schemeClr val="bg1"/>
                </a:solidFill>
              </a:rPr>
              <a:t>Top 5 popular categories</a:t>
            </a:r>
          </a:p>
          <a:p>
            <a:endParaRPr lang="en-AU" sz="5400" dirty="0">
              <a:solidFill>
                <a:schemeClr val="bg1"/>
              </a:solidFill>
            </a:endParaRPr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r>
              <a:rPr lang="en-AU" sz="4400" dirty="0"/>
              <a:t>			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CA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66103" y="965281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4A11CA-7D9B-6D45-71A1-010496436397}"/>
              </a:ext>
            </a:extLst>
          </p:cNvPr>
          <p:cNvSpPr txBox="1"/>
          <p:nvPr/>
        </p:nvSpPr>
        <p:spPr>
          <a:xfrm>
            <a:off x="14171738" y="1541147"/>
            <a:ext cx="4011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Andrew Fleming 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(Chief Technical Architect)</a:t>
            </a:r>
            <a:endParaRPr lang="en-CA" sz="2400" dirty="0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41683" y="6916853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3CEC4B9-8384-F238-6249-332B6D45BE8A}"/>
              </a:ext>
            </a:extLst>
          </p:cNvPr>
          <p:cNvSpPr txBox="1"/>
          <p:nvPr/>
        </p:nvSpPr>
        <p:spPr>
          <a:xfrm>
            <a:off x="14171738" y="4670626"/>
            <a:ext cx="38395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0" i="0" dirty="0">
                <a:solidFill>
                  <a:srgbClr val="000000"/>
                </a:solidFill>
                <a:effectLst/>
                <a:latin typeface="DM Sans" pitchFamily="2" charset="0"/>
              </a:rPr>
              <a:t>Marcus </a:t>
            </a:r>
            <a:r>
              <a:rPr lang="en-CA" sz="3600" b="0" i="0" dirty="0" err="1">
                <a:solidFill>
                  <a:srgbClr val="000000"/>
                </a:solidFill>
                <a:effectLst/>
                <a:latin typeface="DM Sans" pitchFamily="2" charset="0"/>
              </a:rPr>
              <a:t>Rompton</a:t>
            </a:r>
            <a:endParaRPr lang="en-CA" sz="3600" b="0" i="0" dirty="0">
              <a:solidFill>
                <a:srgbClr val="000000"/>
              </a:solidFill>
              <a:effectLst/>
              <a:latin typeface="DM Sans" pitchFamily="2" charset="0"/>
            </a:endParaRP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(</a:t>
            </a:r>
            <a:r>
              <a:rPr lang="en-CA" sz="2400" b="0" i="0" dirty="0">
                <a:solidFill>
                  <a:srgbClr val="000000"/>
                </a:solidFill>
                <a:effectLst/>
                <a:latin typeface="DM Sans" pitchFamily="2" charset="0"/>
              </a:rPr>
              <a:t>Senior Principle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)</a:t>
            </a:r>
            <a:endParaRPr lang="en-CA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D7857F-9B29-4B7A-45E4-F8648F7288C9}"/>
              </a:ext>
            </a:extLst>
          </p:cNvPr>
          <p:cNvSpPr txBox="1"/>
          <p:nvPr/>
        </p:nvSpPr>
        <p:spPr>
          <a:xfrm>
            <a:off x="14171738" y="7600441"/>
            <a:ext cx="401103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rgbClr val="000000"/>
                </a:solidFill>
                <a:latin typeface="DM Sans" pitchFamily="2" charset="0"/>
              </a:rPr>
              <a:t>Yishan Zhan</a:t>
            </a:r>
            <a:endParaRPr lang="en-CA" sz="2800" b="0" i="0" dirty="0">
              <a:solidFill>
                <a:srgbClr val="000000"/>
              </a:solidFill>
              <a:effectLst/>
              <a:latin typeface="DM Sans" pitchFamily="2" charset="0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(</a:t>
            </a:r>
            <a:r>
              <a:rPr lang="en-CA" dirty="0">
                <a:solidFill>
                  <a:srgbClr val="000000"/>
                </a:solidFill>
                <a:latin typeface="DM Sans" pitchFamily="2" charset="0"/>
              </a:rPr>
              <a:t>Data Analyst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)</a:t>
            </a:r>
            <a:endParaRPr lang="en-CA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48761" y="4464866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289038" y="6139365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441967" y="7787123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21596" y="821117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035158" y="654052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458901" y="4905041"/>
            <a:ext cx="794294" cy="95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9F25E4-1172-1715-7D5A-03C5F22FB1AB}"/>
              </a:ext>
            </a:extLst>
          </p:cNvPr>
          <p:cNvSpPr txBox="1"/>
          <p:nvPr/>
        </p:nvSpPr>
        <p:spPr>
          <a:xfrm>
            <a:off x="3857231" y="999746"/>
            <a:ext cx="98005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Tool: </a:t>
            </a:r>
            <a:r>
              <a:rPr lang="en-CA" sz="4000" dirty="0" err="1">
                <a:solidFill>
                  <a:schemeClr val="bg1"/>
                </a:solidFill>
              </a:rPr>
              <a:t>Jupyter</a:t>
            </a:r>
            <a:r>
              <a:rPr lang="en-CA" sz="4000" dirty="0">
                <a:solidFill>
                  <a:schemeClr val="bg1"/>
                </a:solidFill>
              </a:rPr>
              <a:t> Notebook</a:t>
            </a:r>
          </a:p>
          <a:p>
            <a:r>
              <a:rPr lang="en-CA" sz="4000" dirty="0">
                <a:solidFill>
                  <a:schemeClr val="bg1"/>
                </a:solidFill>
              </a:rPr>
              <a:t>Packages: </a:t>
            </a:r>
            <a:r>
              <a:rPr lang="en-CA" sz="4000" dirty="0" err="1">
                <a:solidFill>
                  <a:schemeClr val="bg1"/>
                </a:solidFill>
              </a:rPr>
              <a:t>numpy</a:t>
            </a:r>
            <a:r>
              <a:rPr lang="en-CA" sz="4000" dirty="0">
                <a:solidFill>
                  <a:schemeClr val="bg1"/>
                </a:solidFill>
              </a:rPr>
              <a:t>, pandas, seaborn, matplotlib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072BD-12F9-6FCC-E542-DB0EEA81731D}"/>
              </a:ext>
            </a:extLst>
          </p:cNvPr>
          <p:cNvSpPr txBox="1"/>
          <p:nvPr/>
        </p:nvSpPr>
        <p:spPr>
          <a:xfrm>
            <a:off x="5713713" y="2797363"/>
            <a:ext cx="34022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Explore dataset</a:t>
            </a:r>
          </a:p>
          <a:p>
            <a:r>
              <a:rPr lang="en-CA" sz="4000" dirty="0">
                <a:solidFill>
                  <a:schemeClr val="bg1"/>
                </a:solidFill>
              </a:rPr>
              <a:t>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1A5233-4F4E-1318-53F8-046BCF1F6AD6}"/>
              </a:ext>
            </a:extLst>
          </p:cNvPr>
          <p:cNvSpPr txBox="1"/>
          <p:nvPr/>
        </p:nvSpPr>
        <p:spPr>
          <a:xfrm>
            <a:off x="7526506" y="4873959"/>
            <a:ext cx="3217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57E9B6-793F-3049-17C0-557910CB11C1}"/>
              </a:ext>
            </a:extLst>
          </p:cNvPr>
          <p:cNvSpPr txBox="1"/>
          <p:nvPr/>
        </p:nvSpPr>
        <p:spPr>
          <a:xfrm>
            <a:off x="9312228" y="6494694"/>
            <a:ext cx="7108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1BAEA7-31ED-66E8-E14F-B615A471ADA5}"/>
              </a:ext>
            </a:extLst>
          </p:cNvPr>
          <p:cNvSpPr txBox="1"/>
          <p:nvPr/>
        </p:nvSpPr>
        <p:spPr>
          <a:xfrm>
            <a:off x="11323028" y="8255879"/>
            <a:ext cx="7108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AE2775-2CAA-B8B9-C945-8105233B2C9F}"/>
              </a:ext>
            </a:extLst>
          </p:cNvPr>
          <p:cNvSpPr txBox="1"/>
          <p:nvPr/>
        </p:nvSpPr>
        <p:spPr>
          <a:xfrm>
            <a:off x="12933835" y="5285877"/>
            <a:ext cx="2240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/>
              <a:t>Most Posts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942566-0862-F277-8F0A-90CAA817A78C}"/>
              </a:ext>
            </a:extLst>
          </p:cNvPr>
          <p:cNvSpPr txBox="1"/>
          <p:nvPr/>
        </p:nvSpPr>
        <p:spPr>
          <a:xfrm>
            <a:off x="6661883" y="5285876"/>
            <a:ext cx="423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Posts in each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DDCB5C-6A6C-AB56-7329-3478B0FA48BE}"/>
              </a:ext>
            </a:extLst>
          </p:cNvPr>
          <p:cNvSpPr txBox="1"/>
          <p:nvPr/>
        </p:nvSpPr>
        <p:spPr>
          <a:xfrm>
            <a:off x="1856312" y="5285875"/>
            <a:ext cx="3568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/>
              <a:t>Unique categories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10DE3F-50F5-6487-076B-584503241554}"/>
              </a:ext>
            </a:extLst>
          </p:cNvPr>
          <p:cNvSpPr txBox="1"/>
          <p:nvPr/>
        </p:nvSpPr>
        <p:spPr>
          <a:xfrm>
            <a:off x="2693440" y="2608606"/>
            <a:ext cx="14318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dirty="0">
                <a:solidFill>
                  <a:srgbClr val="A100FF"/>
                </a:solidFill>
              </a:rPr>
              <a:t>16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D0C379-1400-C7DE-2448-A0F1217A1AA7}"/>
              </a:ext>
            </a:extLst>
          </p:cNvPr>
          <p:cNvSpPr txBox="1"/>
          <p:nvPr/>
        </p:nvSpPr>
        <p:spPr>
          <a:xfrm>
            <a:off x="7418823" y="2608606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dirty="0">
                <a:solidFill>
                  <a:srgbClr val="A100FF"/>
                </a:solidFill>
              </a:rPr>
              <a:t>1200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7ABE5-5559-4813-EE94-DCD2DECA3FC1}"/>
              </a:ext>
            </a:extLst>
          </p:cNvPr>
          <p:cNvSpPr txBox="1"/>
          <p:nvPr/>
        </p:nvSpPr>
        <p:spPr>
          <a:xfrm>
            <a:off x="12670342" y="2608606"/>
            <a:ext cx="36509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dirty="0">
                <a:solidFill>
                  <a:srgbClr val="A100FF"/>
                </a:solidFill>
              </a:rPr>
              <a:t>August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CA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E9A432D-B05E-1ADC-6205-D8FC092FE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3503" y="1590639"/>
            <a:ext cx="8952881" cy="79003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CA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65105F1-B1F5-5EF9-6ECB-40AD074EF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8852" y="1017337"/>
            <a:ext cx="10290369" cy="803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227</Words>
  <Application>Microsoft Office PowerPoint</Application>
  <PresentationFormat>Custom</PresentationFormat>
  <Paragraphs>110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Arial</vt:lpstr>
      <vt:lpstr>Graphik Regular</vt:lpstr>
      <vt:lpstr>DM Sans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Yishan Zhan</cp:lastModifiedBy>
  <cp:revision>12</cp:revision>
  <dcterms:created xsi:type="dcterms:W3CDTF">2006-08-16T00:00:00Z</dcterms:created>
  <dcterms:modified xsi:type="dcterms:W3CDTF">2023-10-26T22:57:31Z</dcterms:modified>
  <dc:identifier>DAEhDyfaYKE</dc:identifier>
</cp:coreProperties>
</file>